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62" r:id="rId4"/>
    <p:sldId id="286" r:id="rId5"/>
    <p:sldId id="263" r:id="rId6"/>
    <p:sldId id="257" r:id="rId7"/>
    <p:sldId id="258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2F0E2-14F1-403E-A546-B73C9DE8AA6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4C0EF-B316-4C82-B81B-01576DE34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0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24" name="Google Shape;1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00" name="Google Shape;2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14" name="Google Shape;2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22" name="Google Shape;2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28" name="Google Shape;2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35" name="Google Shape;2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41" name="Google Shape;24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49" name="Google Shape;2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56" name="Google Shape;2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tr-TR" sz="1100"/>
              <a:t>yarı iletken: amplify or switch electronic signals and electrical power</a:t>
            </a:r>
            <a:endParaRPr/>
          </a:p>
        </p:txBody>
      </p:sp>
      <p:sp>
        <p:nvSpPr>
          <p:cNvPr id="262" name="Google Shape;2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68" name="Google Shape;2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77" name="Google Shape;2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tr-TR" sz="1100"/>
              <a:t>normally silicon. The integration of large numbers of tiny transistors into a small chip </a:t>
            </a:r>
            <a:endParaRPr sz="1100"/>
          </a:p>
        </p:txBody>
      </p:sp>
      <p:sp>
        <p:nvSpPr>
          <p:cNvPr id="285" name="Google Shape;2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293" name="Google Shape;2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4180-99E7-4012-BD66-147724BEF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81B64C-9E52-4E09-B192-1FA7E339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70ACC-AA3E-4E52-BEAD-3447BA43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DF9B9-BD3A-4276-BFED-35A15D5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8183-9492-4DAD-B060-29909DE6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AA81-A5B5-4BE9-AC2D-95CBD3C8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BAAD3-5ED0-4717-A765-63520FB04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6271E-676C-4B50-9A79-8575DFE7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711AA-20E7-44B0-8E43-8DA01224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96401-4808-4A8D-9B61-9CFE37CC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75041-9EFF-4D6D-9428-0CB9DC3D3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C4A2A-ECDA-40C6-A258-E81266519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E00C4-9B5F-487C-AB47-9A95043E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D7AAE-6FDD-4449-B689-84EB3785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E065-E5F5-493D-BD6A-19570D68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21AC-8BEF-4197-A17C-23B99904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B73C4-54AC-4E21-B509-F2CE1E9A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3FC87-0003-40B3-9A0B-665F62C7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8D75F-0CDA-4F6C-8794-2535C1F1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9FFDC-0C2A-4D64-8112-06C0936F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E508-6FB4-42CD-95D6-7E79F5ADC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186A-5CCE-4B95-ABDE-417964E33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D40CA-1D8E-4A64-8368-61E04A24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B7DEA-197D-4BBD-A9DD-A0FD9362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E49D0-0996-4200-B41A-779A6BC4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5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EED0-7438-4111-B8CC-39C45778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B46C1-1107-4D2F-A0AE-9BFCF404C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E6828-310F-41AC-B7FC-863825B8E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41776-F0B1-4EA5-A459-E32E48C2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F25D7-B885-4521-B80C-47ECC060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38A20-7DBB-4CBB-A6C7-AD9F7178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1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EFB5-283E-4430-B45D-B9F4E0FF6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71D18-6D1D-474E-A62A-BC9768398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ED84F-8B88-417D-9254-8FF5512CE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52710-0BBA-46E0-9A56-5CD9FE9A5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5DADD-3F6B-4AB2-A76F-9CA283A76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B0363-4982-4478-8FCD-A6E5CC3FA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A1C00-DFB1-48D6-9E19-D9749D1E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744C1-6D6D-4AB4-8C3B-479258BD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2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3F87-56C1-431F-882D-C0BC8264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137B4-ABC3-4091-8F32-FC81D3A6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2E94F-578D-43B2-82C1-C35EE967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ED844-BF6C-49FE-9FFD-D30B5D85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22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BA54A-5B76-4F43-ADDB-9D93C82D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5EB9B-333C-49B0-BC01-FEBB3F67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0BDB5-40B0-43C4-805E-ADFF56C8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0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62B1-4068-4852-AAF3-BF71F61F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A2C9-5D40-41E2-9C58-2D161E773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83940-8A8D-4F40-A685-0AE35D11A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D4CE6-2A8F-4E90-AEE0-E2ADE1F4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7E674-FB25-4A79-9ED4-A653E62A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18E72-7D60-4676-AFC2-712AF26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0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EC80-2D19-4BC6-BBCE-BDC950B8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8EDB6-9578-424F-93D9-CF4942AFBD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F59F0-C1D9-4271-98D7-20B64EBFE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6B991-F035-4751-A188-2F6A4A5FE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B5EEE-F655-4538-95E7-8FEFCDFE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5285D-29C9-49D3-BED1-DA99B1EC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2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CFF8D-3AA4-4C66-A11F-20CEA534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C4FC3-2B99-4921-AA9E-48636E3C5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DC00-4C16-45F6-83AE-34AB0A6BF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5515A-6C27-4083-AF7D-1D56836F9DC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EE98F-B241-42C0-BFC4-78971E633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EB873-3663-46AA-92EA-7619DAE92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2CD92-5AEE-47FF-9B4E-15A65F77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3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ADB4-E176-4913-9447-9ED4DB064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543" y="2143723"/>
            <a:ext cx="10138914" cy="1285277"/>
          </a:xfrm>
        </p:spPr>
        <p:txBody>
          <a:bodyPr/>
          <a:lstStyle/>
          <a:p>
            <a:r>
              <a:rPr lang="en-US" b="1" dirty="0"/>
              <a:t>RAS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C306C-4F07-4D13-BF2A-297714669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1502" y="4602702"/>
            <a:ext cx="4548996" cy="972598"/>
          </a:xfrm>
        </p:spPr>
        <p:txBody>
          <a:bodyPr/>
          <a:lstStyle/>
          <a:p>
            <a:r>
              <a:rPr lang="en-US" dirty="0"/>
              <a:t>IEEE – ODTÜ Robotics and Automation Society</a:t>
            </a:r>
          </a:p>
        </p:txBody>
      </p:sp>
      <p:pic>
        <p:nvPicPr>
          <p:cNvPr id="4" name="Google Shape;91;p13" descr="C:\Users\erene\Downloads\Logo\LOGO\IEEE ODTÜ Güncel Logo-PNG.pngIEEE ODTÜ Güncel Logo-PNG">
            <a:extLst>
              <a:ext uri="{FF2B5EF4-FFF2-40B4-BE49-F238E27FC236}">
                <a16:creationId xmlns:a16="http://schemas.microsoft.com/office/drawing/2014/main" id="{55E93A82-B17B-42FC-B938-C1E0A92956D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361" y="454346"/>
            <a:ext cx="1488363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13" descr="C:\Users\erene\Downloads\RAS logo black.pngRAS logo black">
            <a:extLst>
              <a:ext uri="{FF2B5EF4-FFF2-40B4-BE49-F238E27FC236}">
                <a16:creationId xmlns:a16="http://schemas.microsoft.com/office/drawing/2014/main" id="{8413050F-79DC-496F-8158-58219859A8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343" y="454346"/>
            <a:ext cx="2455296" cy="1031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74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980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Nasıl Çalışır?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3287462" y="1053256"/>
            <a:ext cx="5460720" cy="5271320"/>
            <a:chOff x="1223910" y="520"/>
            <a:chExt cx="5460720" cy="5271320"/>
          </a:xfrm>
        </p:grpSpPr>
        <p:sp>
          <p:nvSpPr>
            <p:cNvPr id="140" name="Google Shape;140;p20"/>
            <p:cNvSpPr/>
            <p:nvPr/>
          </p:nvSpPr>
          <p:spPr>
            <a:xfrm>
              <a:off x="3158782" y="520"/>
              <a:ext cx="1590976" cy="1590976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3391775" y="233513"/>
              <a:ext cx="1124990" cy="1124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25" tIns="40625" rIns="40625" bIns="4062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800"/>
              </a:pPr>
              <a:r>
                <a:rPr lang="tr-TR" sz="3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Girdi</a:t>
              </a:r>
              <a:endParaRPr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 rot="2160000">
              <a:off x="4699816" y="1223355"/>
              <a:ext cx="424348" cy="53695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0"/>
            <p:cNvSpPr txBox="1"/>
            <p:nvPr/>
          </p:nvSpPr>
          <p:spPr>
            <a:xfrm rot="2160000">
              <a:off x="4711972" y="1293332"/>
              <a:ext cx="297044" cy="322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600"/>
              </a:pP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5093654" y="1406286"/>
              <a:ext cx="1590976" cy="1590976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 txBox="1"/>
            <p:nvPr/>
          </p:nvSpPr>
          <p:spPr>
            <a:xfrm>
              <a:off x="5326647" y="1639279"/>
              <a:ext cx="1124990" cy="1124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350"/>
              </a:pPr>
              <a:r>
                <a:rPr lang="tr-TR" sz="1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Karar Mekanizması</a:t>
              </a:r>
              <a:endPara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 rot="6480000">
              <a:off x="5311151" y="3059164"/>
              <a:ext cx="424348" cy="53695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 txBox="1"/>
            <p:nvPr/>
          </p:nvSpPr>
          <p:spPr>
            <a:xfrm rot="-4320000">
              <a:off x="5394473" y="3106018"/>
              <a:ext cx="297044" cy="322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600"/>
              </a:pP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4354598" y="3680864"/>
              <a:ext cx="1590976" cy="1590976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 txBox="1"/>
            <p:nvPr/>
          </p:nvSpPr>
          <p:spPr>
            <a:xfrm>
              <a:off x="4587591" y="3913857"/>
              <a:ext cx="1124990" cy="1124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900"/>
              </a:pPr>
              <a:r>
                <a:rPr lang="tr-TR" sz="36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Çıktı</a:t>
              </a:r>
              <a:endParaRPr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 rot="10800000">
              <a:off x="3754106" y="4207875"/>
              <a:ext cx="424348" cy="53695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3881410" y="4315266"/>
              <a:ext cx="297044" cy="322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600"/>
              </a:pP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1962966" y="3680864"/>
              <a:ext cx="1590976" cy="1590976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0"/>
            <p:cNvSpPr txBox="1"/>
            <p:nvPr/>
          </p:nvSpPr>
          <p:spPr>
            <a:xfrm>
              <a:off x="2195959" y="3913857"/>
              <a:ext cx="1124990" cy="1124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500"/>
              </a:pPr>
              <a:r>
                <a:rPr lang="tr-TR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Hareket Organı</a:t>
              </a:r>
              <a:endPara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 rot="-6480000">
              <a:off x="2180463" y="3082008"/>
              <a:ext cx="424348" cy="53695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 txBox="1"/>
            <p:nvPr/>
          </p:nvSpPr>
          <p:spPr>
            <a:xfrm rot="4320000">
              <a:off x="2263785" y="3249936"/>
              <a:ext cx="297044" cy="322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600"/>
              </a:pP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1223910" y="1406286"/>
              <a:ext cx="1590976" cy="1590976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 txBox="1"/>
            <p:nvPr/>
          </p:nvSpPr>
          <p:spPr>
            <a:xfrm>
              <a:off x="1456903" y="1639279"/>
              <a:ext cx="1124990" cy="1124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500"/>
              </a:pPr>
              <a:r>
                <a:rPr lang="tr-TR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Hareket ve Çevresel Değişim</a:t>
              </a:r>
              <a:endPara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 rot="-2160000">
              <a:off x="2764944" y="1237473"/>
              <a:ext cx="424348" cy="53695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 txBox="1"/>
            <p:nvPr/>
          </p:nvSpPr>
          <p:spPr>
            <a:xfrm rot="-2160000">
              <a:off x="2777100" y="1382278"/>
              <a:ext cx="297044" cy="322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600"/>
              </a:pP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980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Robotik alanı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1" descr="F:\IEEE RAS\Eğitim\2011-2012 Eğitim\MekatronikDiyagram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0254" y="1031064"/>
            <a:ext cx="7966245" cy="521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Temel Araç Gereçler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Breadboard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Multimetre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Güç kaynağı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Osiloskop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1905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Temel Devre Elemanları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32000"/>
              </a:lnSpc>
              <a:spcBef>
                <a:spcPts val="0"/>
              </a:spcBef>
              <a:buClr>
                <a:schemeClr val="dk2"/>
              </a:buClr>
              <a:buSzPts val="1100"/>
            </a:pPr>
            <a:r>
              <a:rPr lang="tr-TR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Breadboard: Ekmek Tahtası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23" descr="C:\Users\Serhat\Desktop\RAS Eğitim Alt Birimi\Fotolar\Breadboar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1416" y="3294381"/>
            <a:ext cx="4777471" cy="356195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1981200" y="1528446"/>
            <a:ext cx="8229600" cy="2200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Prototiplerin kolay test edilmesi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Elemanları kolay takıp çıkarma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Entegreler için ortasında özel boşluk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 descr="http://ras.ieee.metu.edu.tr/wp-content/uploads/2014/10/2013-01-24-18.03.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85" y="879763"/>
            <a:ext cx="6766493" cy="5057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Multimetre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AC, DC gerilim, direnç, akım ölçme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Direnç, akım üst değerleri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Akım ➔ Seri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Voltaj ➔ Paralel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Kısa devre modu (led testi)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5" descr="http://ras.ieee.metu.edu.tr/wp-content/uploads/2014/10/115-166-lar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2211" y="3572510"/>
            <a:ext cx="3015615" cy="300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Güç kaynağı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220V AC ➔ DC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Gerilim ve akım ayarı yapılabilir.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6" descr="http://www.egerate.com/Test_ve_%C3%96l%C3%A7%C3%BCm_Cihazlar%C4%B1/Guc_Kaynagi/H_MCH-300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5761" y="3159407"/>
            <a:ext cx="3239661" cy="317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Osiloskop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600"/>
              <a:buNone/>
            </a:pPr>
            <a:r>
              <a:rPr lang="tr-TR"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Osiloskop &gt;&gt; Multimetre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Gerilim (V) vs Zaman (t)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 Karakteristiği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DSO (Digital Storage Oscilloscope)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 (Cathode Ray Oscilloscope)</a:t>
            </a:r>
            <a:r>
              <a:rPr lang="tr-TR"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7" descr="http://ras.ieee.metu.edu.tr/wp-content/uploads/2014/10/DS1052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4354195"/>
            <a:ext cx="4187994" cy="238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4570" y="4170680"/>
            <a:ext cx="4261058" cy="271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Temel Devre Elemanları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1919536" y="1340769"/>
            <a:ext cx="8229600" cy="46699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600"/>
              <a:buNone/>
            </a:pP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Direnç (Resistor)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Kapasitör (Kondansatör – Capacitor)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Diyot (Diode)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LED (Light Emitting Diode)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Buton ve Anahtarlar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Transistör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Voltaj Düzenleyici (Regulator)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Op-amp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Entegreler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Dirençler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348" y="2500307"/>
            <a:ext cx="3262398" cy="344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4694" y="1928803"/>
            <a:ext cx="2214558" cy="207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4563" y="4357694"/>
            <a:ext cx="4335407" cy="185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ADB4-E176-4913-9447-9ED4DB064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900" y="492145"/>
            <a:ext cx="10236200" cy="1285277"/>
          </a:xfrm>
        </p:spPr>
        <p:txBody>
          <a:bodyPr>
            <a:normAutofit/>
          </a:bodyPr>
          <a:lstStyle/>
          <a:p>
            <a:pPr algn="l"/>
            <a:r>
              <a:rPr lang="en-US" sz="4400" b="1" u="sng" dirty="0" err="1"/>
              <a:t>Eğitim</a:t>
            </a:r>
            <a:r>
              <a:rPr lang="en-US" sz="4400" b="1" u="sng" dirty="0"/>
              <a:t> </a:t>
            </a:r>
            <a:r>
              <a:rPr lang="en-US" sz="4400" b="1" u="sng" dirty="0" err="1"/>
              <a:t>Programı</a:t>
            </a:r>
            <a:endParaRPr lang="en-US" sz="4400" b="1" u="sng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8A7394-7E86-4FB5-95C6-9223FF13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900" y="2413000"/>
            <a:ext cx="10236200" cy="403383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Ders</a:t>
            </a:r>
            <a:r>
              <a:rPr lang="en-US" dirty="0"/>
              <a:t> 1: RAS </a:t>
            </a:r>
            <a:r>
              <a:rPr lang="en-US" dirty="0" err="1"/>
              <a:t>Tanıtımı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Robotiğe</a:t>
            </a:r>
            <a:r>
              <a:rPr lang="en-US" dirty="0"/>
              <a:t> </a:t>
            </a:r>
            <a:r>
              <a:rPr lang="en-US" dirty="0" err="1"/>
              <a:t>Giriş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Ders</a:t>
            </a:r>
            <a:r>
              <a:rPr lang="en-US" dirty="0"/>
              <a:t> 2: Sensörler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Ders</a:t>
            </a:r>
            <a:r>
              <a:rPr lang="en-US" dirty="0"/>
              <a:t> 3: </a:t>
            </a:r>
            <a:r>
              <a:rPr lang="en-US" dirty="0" err="1"/>
              <a:t>Motorlar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Atölye</a:t>
            </a:r>
            <a:r>
              <a:rPr lang="en-US" dirty="0"/>
              <a:t> 1: C </a:t>
            </a:r>
            <a:r>
              <a:rPr lang="en-US" dirty="0" err="1"/>
              <a:t>Programlama</a:t>
            </a:r>
            <a:r>
              <a:rPr lang="en-US" dirty="0"/>
              <a:t> </a:t>
            </a:r>
            <a:r>
              <a:rPr lang="en-US" dirty="0" err="1"/>
              <a:t>Diline</a:t>
            </a:r>
            <a:r>
              <a:rPr lang="en-US" dirty="0"/>
              <a:t> </a:t>
            </a:r>
            <a:r>
              <a:rPr lang="en-US" dirty="0" err="1"/>
              <a:t>Giriş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Atölye</a:t>
            </a:r>
            <a:r>
              <a:rPr lang="en-US" dirty="0"/>
              <a:t> 2: İlk Arduino </a:t>
            </a:r>
            <a:r>
              <a:rPr lang="en-US" dirty="0" err="1"/>
              <a:t>Programı</a:t>
            </a:r>
            <a:r>
              <a:rPr lang="en-US" dirty="0"/>
              <a:t> (</a:t>
            </a:r>
            <a:r>
              <a:rPr lang="en-US" dirty="0" err="1"/>
              <a:t>Buton</a:t>
            </a:r>
            <a:r>
              <a:rPr lang="en-US" dirty="0"/>
              <a:t> – LED)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Atölye</a:t>
            </a:r>
            <a:r>
              <a:rPr lang="en-US" dirty="0"/>
              <a:t> 3: Arduino </a:t>
            </a:r>
            <a:r>
              <a:rPr lang="en-US" dirty="0" err="1"/>
              <a:t>ile</a:t>
            </a:r>
            <a:r>
              <a:rPr lang="en-US" dirty="0"/>
              <a:t> Sensör Okuma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Atölye</a:t>
            </a:r>
            <a:r>
              <a:rPr lang="en-US" dirty="0"/>
              <a:t> 4: Sensör </a:t>
            </a:r>
            <a:r>
              <a:rPr lang="en-US" dirty="0" err="1"/>
              <a:t>Verisi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Motor </a:t>
            </a:r>
            <a:r>
              <a:rPr lang="en-US" dirty="0" err="1"/>
              <a:t>Sürme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Ders</a:t>
            </a:r>
            <a:r>
              <a:rPr lang="en-US" dirty="0"/>
              <a:t> 4, 5, 6, 7: C++ </a:t>
            </a:r>
            <a:r>
              <a:rPr lang="en-US" dirty="0" err="1"/>
              <a:t>Programlama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8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Direnç Değerleri 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30" descr="http://ras.ieee.metu.edu.tr/wp-content/uploads/2014/10/resistor-color-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4831" y="1758950"/>
            <a:ext cx="6022975" cy="507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Kapasitörler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417" y="2643183"/>
            <a:ext cx="3404172" cy="281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3507" y="2401526"/>
            <a:ext cx="3148010" cy="329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Kapasitör Değerleri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32" descr="http://ras.ieee.metu.edu.tr/wp-content/uploads/2014/10/Kapasite_Ko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763" y="1924199"/>
            <a:ext cx="1650304" cy="431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Diyot (Diode)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33" descr="diyot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9646" y="1640866"/>
            <a:ext cx="2857500" cy="192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6346" y="3552852"/>
            <a:ext cx="3148098" cy="316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254709" y="1616859"/>
            <a:ext cx="3273551" cy="194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34" descr="led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5707" y="2859474"/>
            <a:ext cx="2857500" cy="214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 descr="FPBEG4NFK8FVU92.LAR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8115" y="3007110"/>
            <a:ext cx="2857500" cy="184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Buton ve Anahtar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35" descr="asdas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609" y="2108473"/>
            <a:ext cx="3863181" cy="350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Transistör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36" descr="What-Do-We-Know-About-Transistors-3-13271547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4" y="2420888"/>
            <a:ext cx="3829515" cy="280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Voltage Regulator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37" descr="Lm7805-pinout-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7217" y="1920120"/>
            <a:ext cx="2857500" cy="226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 descr="voltage-regulator-7805-5v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7788" y="418707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6845" y="1920240"/>
            <a:ext cx="3867726" cy="174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06211" y="3002281"/>
            <a:ext cx="3880485" cy="388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Op-amp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Operational Amplifier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Toplama çıkarma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Türev İntegral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tr-T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Karşılaştırma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8" descr="imag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196" y="3429000"/>
            <a:ext cx="2235577" cy="204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 descr="C:\Users\erene\Downloads\500px-OpAmpTransistorLevel_Colored_Labeled.svg.png500px-OpAmpTransistorLevel_Colored_Labeled.sv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4361" y="3917950"/>
            <a:ext cx="4761865" cy="292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Entegreler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9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215" y="2348881"/>
            <a:ext cx="4643450" cy="347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1007" y="2179991"/>
            <a:ext cx="4209647" cy="365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FD0D-F344-4D56-B783-02E86D0E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 ??</a:t>
            </a: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676DB70-238A-46B0-B7F5-938496108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r="1853" b="-5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2050" name="Picture 2" descr="Image result for mini ada robot">
            <a:extLst>
              <a:ext uri="{FF2B5EF4-FFF2-40B4-BE49-F238E27FC236}">
                <a16:creationId xmlns:a16="http://schemas.microsoft.com/office/drawing/2014/main" id="{F0AE97E3-7204-48E7-873B-85C23354F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3" b="2"/>
          <a:stretch/>
        </p:blipFill>
        <p:spPr bwMode="auto">
          <a:xfrm>
            <a:off x="4198385" y="320511"/>
            <a:ext cx="3794760" cy="3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building&#10;&#10;Description automatically generated">
            <a:extLst>
              <a:ext uri="{FF2B5EF4-FFF2-40B4-BE49-F238E27FC236}">
                <a16:creationId xmlns:a16="http://schemas.microsoft.com/office/drawing/2014/main" id="{E012AC5A-48D7-4126-A19A-43649045CD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r="23313" b="2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E6B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44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Datasheet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40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2400"/>
              <a:buNone/>
            </a:pP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0" descr="http://upload.wikimedia.org/wikipedia/commons/thumb/1/14/FD1771_FDC_Datasheet.jpg/800px-FD1771_FDC_Datashee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512" y="1671385"/>
            <a:ext cx="3384376" cy="434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 descr="C:\Users\BAŞER\Desktop\2014-10-15 02-16-19 Ekran görüntüsü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5921" y="2104723"/>
            <a:ext cx="4702839" cy="350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loor, indoor, table&#10;&#10;Description automatically generated">
            <a:extLst>
              <a:ext uri="{FF2B5EF4-FFF2-40B4-BE49-F238E27FC236}">
                <a16:creationId xmlns:a16="http://schemas.microsoft.com/office/drawing/2014/main" id="{185691F6-8E9D-4074-81E2-A5300C3B5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3542" r="13095" b="3542"/>
          <a:stretch/>
        </p:blipFill>
        <p:spPr>
          <a:xfrm>
            <a:off x="1119215" y="321734"/>
            <a:ext cx="4102737" cy="2905170"/>
          </a:xfrm>
          <a:prstGeom prst="rect">
            <a:avLst/>
          </a:prstGeom>
        </p:spPr>
      </p:pic>
      <p:pic>
        <p:nvPicPr>
          <p:cNvPr id="7" name="Picture 6" descr="A picture containing ground&#10;&#10;Description automatically generated">
            <a:extLst>
              <a:ext uri="{FF2B5EF4-FFF2-40B4-BE49-F238E27FC236}">
                <a16:creationId xmlns:a16="http://schemas.microsoft.com/office/drawing/2014/main" id="{A4132A24-BA21-44C5-B588-C5F38DED6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9" t="1329" r="13759" b="1329"/>
          <a:stretch/>
        </p:blipFill>
        <p:spPr>
          <a:xfrm>
            <a:off x="1343430" y="3631096"/>
            <a:ext cx="3654305" cy="2760560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666F40C-890F-451E-BB2C-861B168BE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b="6040"/>
          <a:stretch/>
        </p:blipFill>
        <p:spPr>
          <a:xfrm>
            <a:off x="6308034" y="971090"/>
            <a:ext cx="5426764" cy="47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1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18D99C-AD6B-4CDF-B412-CCC3B7277070}"/>
              </a:ext>
            </a:extLst>
          </p:cNvPr>
          <p:cNvSpPr txBox="1">
            <a:spLocks/>
          </p:cNvSpPr>
          <p:nvPr/>
        </p:nvSpPr>
        <p:spPr>
          <a:xfrm>
            <a:off x="1816100" y="463548"/>
            <a:ext cx="15113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Nautilus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762646-E5EA-44BB-8DA9-A7994B286512}"/>
              </a:ext>
            </a:extLst>
          </p:cNvPr>
          <p:cNvSpPr txBox="1">
            <a:spLocks/>
          </p:cNvSpPr>
          <p:nvPr/>
        </p:nvSpPr>
        <p:spPr>
          <a:xfrm>
            <a:off x="7797800" y="463548"/>
            <a:ext cx="25781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Otonom</a:t>
            </a:r>
            <a:r>
              <a:rPr lang="en-US" dirty="0"/>
              <a:t> Araba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E3F161F-7FEB-4AED-B6C2-2123D08186B5}"/>
              </a:ext>
            </a:extLst>
          </p:cNvPr>
          <p:cNvSpPr txBox="1">
            <a:spLocks/>
          </p:cNvSpPr>
          <p:nvPr/>
        </p:nvSpPr>
        <p:spPr>
          <a:xfrm>
            <a:off x="8591550" y="3503617"/>
            <a:ext cx="9906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RIOT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AD837B-82A8-483B-B309-91133D20FE68}"/>
              </a:ext>
            </a:extLst>
          </p:cNvPr>
          <p:cNvSpPr txBox="1">
            <a:spLocks/>
          </p:cNvSpPr>
          <p:nvPr/>
        </p:nvSpPr>
        <p:spPr>
          <a:xfrm>
            <a:off x="1657350" y="3525841"/>
            <a:ext cx="17780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VTOL </a:t>
            </a:r>
            <a:r>
              <a:rPr lang="en-US" dirty="0" err="1"/>
              <a:t>Uçak</a:t>
            </a:r>
            <a:endParaRPr lang="en-US" dirty="0"/>
          </a:p>
        </p:txBody>
      </p:sp>
      <p:pic>
        <p:nvPicPr>
          <p:cNvPr id="15" name="Picture 14" descr="A person standing in front of a car&#10;&#10;Description automatically generated">
            <a:extLst>
              <a:ext uri="{FF2B5EF4-FFF2-40B4-BE49-F238E27FC236}">
                <a16:creationId xmlns:a16="http://schemas.microsoft.com/office/drawing/2014/main" id="{46FB6732-31DF-46F0-B065-1CBA82170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1" t="17105" r="4950" b="10506"/>
          <a:stretch/>
        </p:blipFill>
        <p:spPr>
          <a:xfrm>
            <a:off x="7277102" y="1101727"/>
            <a:ext cx="3175000" cy="2089149"/>
          </a:xfrm>
          <a:prstGeom prst="rect">
            <a:avLst/>
          </a:prstGeom>
        </p:spPr>
      </p:pic>
      <p:pic>
        <p:nvPicPr>
          <p:cNvPr id="17" name="Picture 16" descr="A picture containing indoor, person, floor, table&#10;&#10;Description automatically generated">
            <a:extLst>
              <a:ext uri="{FF2B5EF4-FFF2-40B4-BE49-F238E27FC236}">
                <a16:creationId xmlns:a16="http://schemas.microsoft.com/office/drawing/2014/main" id="{751E5F0E-C73C-474A-9D6E-0D1760C90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6" b="5729"/>
          <a:stretch/>
        </p:blipFill>
        <p:spPr>
          <a:xfrm>
            <a:off x="935202" y="4082094"/>
            <a:ext cx="3654096" cy="2312358"/>
          </a:xfrm>
          <a:prstGeom prst="rect">
            <a:avLst/>
          </a:prstGeom>
        </p:spPr>
      </p:pic>
      <p:pic>
        <p:nvPicPr>
          <p:cNvPr id="19" name="Picture 18" descr="A picture containing ground, building, sitting&#10;&#10;Description automatically generated">
            <a:extLst>
              <a:ext uri="{FF2B5EF4-FFF2-40B4-BE49-F238E27FC236}">
                <a16:creationId xmlns:a16="http://schemas.microsoft.com/office/drawing/2014/main" id="{827C2A4F-2905-4EC2-A0E8-ADC6C9B2D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2" y="1101727"/>
            <a:ext cx="3654096" cy="2057401"/>
          </a:xfrm>
          <a:prstGeom prst="rect">
            <a:avLst/>
          </a:prstGeom>
        </p:spPr>
      </p:pic>
      <p:pic>
        <p:nvPicPr>
          <p:cNvPr id="3076" name="Picture 4" descr="https://lh5.googleusercontent.com/vagjpFZ5LPQ1A07cOOdrGkRw-TTDc7EW-U0NffgHuLzMbfY-mnUKjjbKP350fEHzkWtp_RKS8wHqyHcKFoQ416HqVD4okKs7eMKcvtgkvZv5xN1Gy8KabIPTcDHvfosokphGOiESqx0">
            <a:extLst>
              <a:ext uri="{FF2B5EF4-FFF2-40B4-BE49-F238E27FC236}">
                <a16:creationId xmlns:a16="http://schemas.microsoft.com/office/drawing/2014/main" id="{20CE45FC-C21F-4B6C-A530-45FA32423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37222" r="29443" b="2407"/>
          <a:stretch/>
        </p:blipFill>
        <p:spPr bwMode="auto">
          <a:xfrm>
            <a:off x="7065796" y="3932870"/>
            <a:ext cx="3597612" cy="26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27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in a field&#10;&#10;Description automatically generated">
            <a:extLst>
              <a:ext uri="{FF2B5EF4-FFF2-40B4-BE49-F238E27FC236}">
                <a16:creationId xmlns:a16="http://schemas.microsoft.com/office/drawing/2014/main" id="{2C1D0EEB-EFD4-4C47-A3CA-AB0A651BD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7" y="772319"/>
            <a:ext cx="10930346" cy="5313362"/>
          </a:xfrm>
        </p:spPr>
      </p:pic>
    </p:spTree>
    <p:extLst>
      <p:ext uri="{BB962C8B-B14F-4D97-AF65-F5344CB8AC3E}">
        <p14:creationId xmlns:p14="http://schemas.microsoft.com/office/powerpoint/2010/main" val="28686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esk with a computer on a table&#10;&#10;Description automatically generated">
            <a:extLst>
              <a:ext uri="{FF2B5EF4-FFF2-40B4-BE49-F238E27FC236}">
                <a16:creationId xmlns:a16="http://schemas.microsoft.com/office/drawing/2014/main" id="{1E55A09A-CF84-40D0-8325-AD08DF175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500" y="607219"/>
            <a:ext cx="10033000" cy="564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47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nedir ?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8" descr="http://www.thetimes.co.uk/tto/multimedia/archive/00185/t2-robot-28632858_185945c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1664" y="1988840"/>
            <a:ext cx="5888768" cy="392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1991291" y="764704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buClr>
                <a:schemeClr val="dk2"/>
              </a:buClr>
              <a:buSzPts val="1350"/>
            </a:pPr>
            <a:r>
              <a:rPr lang="tr-TR" sz="5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Wikipedia tanımı</a:t>
            </a:r>
            <a:endParaRPr sz="5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1981200" y="2204865"/>
            <a:ext cx="8229600" cy="39212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F7F7F"/>
              </a:buClr>
              <a:buSzPts val="600"/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600"/>
              <a:buNone/>
            </a:pPr>
            <a:r>
              <a:rPr lang="tr-T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‘‘ Robot, otonom veya önceden programlanmış      görevleri yerine getirebilen elektro-mekanik bir cihazdır. ’’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Clr>
                <a:srgbClr val="7F7F7F"/>
              </a:buClr>
              <a:buSzPts val="600"/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-"/>
            </a:pPr>
            <a:r>
              <a:rPr lang="tr-T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Sensors (Duyu organları)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-"/>
            </a:pPr>
            <a:r>
              <a:rPr lang="tr-T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Processors (Beyin)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-"/>
            </a:pPr>
            <a:r>
              <a:rPr lang="tr-T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Actuators (Hareket mekanizması)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285</Words>
  <Application>Microsoft Office PowerPoint</Application>
  <PresentationFormat>Widescreen</PresentationFormat>
  <Paragraphs>94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Noto Sans Symbols</vt:lpstr>
      <vt:lpstr>Times New Roman</vt:lpstr>
      <vt:lpstr>Office Theme</vt:lpstr>
      <vt:lpstr>RAS 101</vt:lpstr>
      <vt:lpstr>Eğitim Programı</vt:lpstr>
      <vt:lpstr>RAS ??</vt:lpstr>
      <vt:lpstr>PowerPoint Presentation</vt:lpstr>
      <vt:lpstr>PowerPoint Presentation</vt:lpstr>
      <vt:lpstr>PowerPoint Presentation</vt:lpstr>
      <vt:lpstr>PowerPoint Presentation</vt:lpstr>
      <vt:lpstr>Robot nedir ?</vt:lpstr>
      <vt:lpstr>Wikipedia tanımı</vt:lpstr>
      <vt:lpstr>Nasıl Çalışır?</vt:lpstr>
      <vt:lpstr>Robotik alanı</vt:lpstr>
      <vt:lpstr>Temel Araç Gereçler</vt:lpstr>
      <vt:lpstr>Breadboard: Ekmek Tahtası</vt:lpstr>
      <vt:lpstr>PowerPoint Presentation</vt:lpstr>
      <vt:lpstr>Multimetre</vt:lpstr>
      <vt:lpstr>Güç kaynağı</vt:lpstr>
      <vt:lpstr>Osiloskop</vt:lpstr>
      <vt:lpstr>Temel Devre Elemanları</vt:lpstr>
      <vt:lpstr>Dirençler</vt:lpstr>
      <vt:lpstr>Direnç Değerleri </vt:lpstr>
      <vt:lpstr>Kapasitörler</vt:lpstr>
      <vt:lpstr>Kapasitör Değerleri</vt:lpstr>
      <vt:lpstr>Diyot (Diode)</vt:lpstr>
      <vt:lpstr>LED</vt:lpstr>
      <vt:lpstr>Buton ve Anahtar</vt:lpstr>
      <vt:lpstr>Transistör</vt:lpstr>
      <vt:lpstr>Voltage Regulator</vt:lpstr>
      <vt:lpstr>Op-amp</vt:lpstr>
      <vt:lpstr>Entegreler</vt:lpstr>
      <vt:lpstr>Datasheet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 101</dc:title>
  <dc:creator>furkan kazanç</dc:creator>
  <cp:lastModifiedBy>furkan kazanç</cp:lastModifiedBy>
  <cp:revision>1</cp:revision>
  <dcterms:created xsi:type="dcterms:W3CDTF">2019-10-10T14:29:52Z</dcterms:created>
  <dcterms:modified xsi:type="dcterms:W3CDTF">2019-10-10T14:30:57Z</dcterms:modified>
</cp:coreProperties>
</file>